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1" r:id="rId7"/>
    <p:sldId id="261" r:id="rId8"/>
    <p:sldId id="270" r:id="rId9"/>
    <p:sldId id="262" r:id="rId10"/>
    <p:sldId id="263" r:id="rId11"/>
    <p:sldId id="269" r:id="rId12"/>
    <p:sldId id="273" r:id="rId13"/>
    <p:sldId id="274" r:id="rId14"/>
    <p:sldId id="267" r:id="rId15"/>
    <p:sldId id="266" r:id="rId16"/>
    <p:sldId id="268" r:id="rId17"/>
    <p:sldId id="260" r:id="rId18"/>
  </p:sldIdLst>
  <p:sldSz cx="18288000" cy="10287000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ExCn" panose="020B0604020202020204" charset="0"/>
      <p:regular r:id="rId25"/>
      <p:bold r:id="rId26"/>
      <p:italic r:id="rId27"/>
      <p:boldItalic r:id="rId28"/>
    </p:embeddedFont>
    <p:embeddedFont>
      <p:font typeface="Proxima Nova Medium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E03"/>
    <a:srgbClr val="FF9900"/>
    <a:srgbClr val="1E528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3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102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3BFE51-36C1-FE4E-BA4E-587671D1FA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6EACD-7F00-72F5-8242-50062BDFC3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8CB9-5507-4DD2-A350-62B93AEC7E9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FCAF5-2794-C262-D067-009401781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61720-3AD5-ED99-8B9B-0B3A9A8AD0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1D4A-0A78-4488-9A42-BA98E4889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69A0-BD32-40FB-84A8-A59A3E862C0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54EC-0DC2-40CB-B6D5-93CC70F6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2320337" y="9398094"/>
            <a:ext cx="5967663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70BBE-C773-4827-B98F-947BB23D3291}"/>
              </a:ext>
            </a:extLst>
          </p:cNvPr>
          <p:cNvSpPr/>
          <p:nvPr userDrawn="1"/>
        </p:nvSpPr>
        <p:spPr>
          <a:xfrm>
            <a:off x="1" y="8817429"/>
            <a:ext cx="18288000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EDFAED6-4190-F218-F021-4091565F3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93574" y="8968001"/>
            <a:ext cx="2774367" cy="1075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2261573"/>
          </a:xfrm>
        </p:spPr>
        <p:txBody>
          <a:bodyPr anchor="b">
            <a:normAutofit/>
          </a:bodyPr>
          <a:lstStyle>
            <a:lvl1pPr algn="ctr">
              <a:defRPr sz="7200" b="1" cap="none" baseline="0"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71361"/>
            <a:ext cx="13716000" cy="371534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7AAF2-F0B1-4E86-ADD9-575E43C402BD}"/>
              </a:ext>
            </a:extLst>
          </p:cNvPr>
          <p:cNvSpPr/>
          <p:nvPr userDrawn="1"/>
        </p:nvSpPr>
        <p:spPr>
          <a:xfrm>
            <a:off x="541509" y="8949559"/>
            <a:ext cx="1076771" cy="1337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FECABE-84D7-479D-ABA3-63E4296F9797}"/>
              </a:ext>
            </a:extLst>
          </p:cNvPr>
          <p:cNvSpPr/>
          <p:nvPr userDrawn="1"/>
        </p:nvSpPr>
        <p:spPr>
          <a:xfrm>
            <a:off x="6836602" y="979170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D90393E-5AEB-3630-0EF4-771A8D1411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59" y="8949559"/>
            <a:ext cx="4888531" cy="1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9A5-33B2-4747-AFEB-3F91093E67ED}" type="datetime1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B2BA0ABF-9C75-7958-776B-890984ECA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2" y="685800"/>
            <a:ext cx="63880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1" y="685802"/>
            <a:ext cx="9791324" cy="810577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2" y="3086100"/>
            <a:ext cx="63880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56BC-24BB-43A7-8A3E-B139DD791ADA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2504107B-B548-A93D-1E15-59E28A0BA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2" y="685800"/>
            <a:ext cx="63880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1" y="685802"/>
            <a:ext cx="9791324" cy="810577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2" y="3086100"/>
            <a:ext cx="63880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5D2C-8DC6-4AD2-B4AD-4446C5DA6459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1EF4F64-1492-1DA9-DF7D-05765A11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nc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7B7500-BC51-48B1-A18F-10E1954448A1}"/>
              </a:ext>
            </a:extLst>
          </p:cNvPr>
          <p:cNvSpPr/>
          <p:nvPr userDrawn="1"/>
        </p:nvSpPr>
        <p:spPr>
          <a:xfrm>
            <a:off x="1" y="8817429"/>
            <a:ext cx="18288000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3CD47-1147-43F4-93BE-169DF2ABAD40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A75172-DA93-4373-86EA-1662533C300E}"/>
              </a:ext>
            </a:extLst>
          </p:cNvPr>
          <p:cNvGrpSpPr/>
          <p:nvPr userDrawn="1"/>
        </p:nvGrpSpPr>
        <p:grpSpPr>
          <a:xfrm>
            <a:off x="-5" y="0"/>
            <a:ext cx="9144000" cy="10287000"/>
            <a:chOff x="1040442" y="-4668387"/>
            <a:chExt cx="15414778" cy="17341624"/>
          </a:xfrm>
        </p:grpSpPr>
        <p:pic>
          <p:nvPicPr>
            <p:cNvPr id="22" name="Google Shape;8;p2">
              <a:extLst>
                <a:ext uri="{FF2B5EF4-FFF2-40B4-BE49-F238E27FC236}">
                  <a16:creationId xmlns:a16="http://schemas.microsoft.com/office/drawing/2014/main" id="{A84CF904-AEB6-44CA-A036-9816FD75C9EE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7000"/>
            </a:blip>
            <a:srcRect l="52153"/>
            <a:stretch/>
          </p:blipFill>
          <p:spPr>
            <a:xfrm>
              <a:off x="1040442" y="-4568027"/>
              <a:ext cx="8195541" cy="171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;p2">
              <a:extLst>
                <a:ext uri="{FF2B5EF4-FFF2-40B4-BE49-F238E27FC236}">
                  <a16:creationId xmlns:a16="http://schemas.microsoft.com/office/drawing/2014/main" id="{EB7B8606-D82C-4A18-BBCE-1789A96D6625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 amt="7000"/>
            </a:blip>
            <a:srcRect t="4632" r="48462" b="632"/>
            <a:stretch/>
          </p:blipFill>
          <p:spPr>
            <a:xfrm>
              <a:off x="7021224" y="-4668387"/>
              <a:ext cx="9433996" cy="17341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6002000" y="9398094"/>
            <a:ext cx="2286000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A129E-8830-4AA2-BBE0-A5F212A4620F}"/>
              </a:ext>
            </a:extLst>
          </p:cNvPr>
          <p:cNvSpPr/>
          <p:nvPr userDrawn="1"/>
        </p:nvSpPr>
        <p:spPr>
          <a:xfrm>
            <a:off x="-2" y="2365559"/>
            <a:ext cx="9144000" cy="5555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87" y="2694885"/>
            <a:ext cx="8342220" cy="2263140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887" y="5308163"/>
            <a:ext cx="8342220" cy="1664138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FCEBB-F961-92CA-5C02-0BB92B104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3574" y="8968001"/>
            <a:ext cx="2774367" cy="10754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B97422-4651-7A9A-45E6-CFBB9F43FA16}"/>
              </a:ext>
            </a:extLst>
          </p:cNvPr>
          <p:cNvSpPr/>
          <p:nvPr userDrawn="1"/>
        </p:nvSpPr>
        <p:spPr>
          <a:xfrm>
            <a:off x="260370" y="8902700"/>
            <a:ext cx="5039418" cy="1193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1F2204-F796-1560-21E8-7AD02AF0AC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59" y="8949559"/>
            <a:ext cx="4888531" cy="1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ncy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83A770-5273-41ED-9AA4-C5475015EA7F}"/>
              </a:ext>
            </a:extLst>
          </p:cNvPr>
          <p:cNvSpPr/>
          <p:nvPr userDrawn="1"/>
        </p:nvSpPr>
        <p:spPr>
          <a:xfrm>
            <a:off x="1" y="8817429"/>
            <a:ext cx="18288000" cy="146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3CD47-1147-43F4-93BE-169DF2ABAD40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A75172-DA93-4373-86EA-1662533C300E}"/>
              </a:ext>
            </a:extLst>
          </p:cNvPr>
          <p:cNvGrpSpPr/>
          <p:nvPr userDrawn="1"/>
        </p:nvGrpSpPr>
        <p:grpSpPr>
          <a:xfrm>
            <a:off x="-5" y="0"/>
            <a:ext cx="9144000" cy="10287000"/>
            <a:chOff x="1040442" y="-4668387"/>
            <a:chExt cx="15414778" cy="17341624"/>
          </a:xfrm>
        </p:grpSpPr>
        <p:pic>
          <p:nvPicPr>
            <p:cNvPr id="22" name="Google Shape;8;p2">
              <a:extLst>
                <a:ext uri="{FF2B5EF4-FFF2-40B4-BE49-F238E27FC236}">
                  <a16:creationId xmlns:a16="http://schemas.microsoft.com/office/drawing/2014/main" id="{A84CF904-AEB6-44CA-A036-9816FD75C9EE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7000"/>
            </a:blip>
            <a:srcRect l="52153"/>
            <a:stretch/>
          </p:blipFill>
          <p:spPr>
            <a:xfrm>
              <a:off x="1040442" y="-4568027"/>
              <a:ext cx="8195541" cy="171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;p2">
              <a:extLst>
                <a:ext uri="{FF2B5EF4-FFF2-40B4-BE49-F238E27FC236}">
                  <a16:creationId xmlns:a16="http://schemas.microsoft.com/office/drawing/2014/main" id="{EB7B8606-D82C-4A18-BBCE-1789A96D6625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 amt="7000"/>
            </a:blip>
            <a:srcRect t="4632" r="48462" b="632"/>
            <a:stretch/>
          </p:blipFill>
          <p:spPr>
            <a:xfrm>
              <a:off x="7021224" y="-4668387"/>
              <a:ext cx="9433996" cy="17341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6002000" y="9398094"/>
            <a:ext cx="2286000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A129E-8830-4AA2-BBE0-A5F212A4620F}"/>
              </a:ext>
            </a:extLst>
          </p:cNvPr>
          <p:cNvSpPr/>
          <p:nvPr userDrawn="1"/>
        </p:nvSpPr>
        <p:spPr>
          <a:xfrm>
            <a:off x="-2" y="2365559"/>
            <a:ext cx="9144000" cy="5555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87" y="2694885"/>
            <a:ext cx="8342220" cy="2263140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887" y="5308163"/>
            <a:ext cx="8342220" cy="1664138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170E6-2A9D-4066-B11D-B2E5CD99CB96}"/>
              </a:ext>
            </a:extLst>
          </p:cNvPr>
          <p:cNvSpPr/>
          <p:nvPr userDrawn="1"/>
        </p:nvSpPr>
        <p:spPr>
          <a:xfrm>
            <a:off x="260370" y="8902700"/>
            <a:ext cx="5039418" cy="1193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37BC4A-A7DC-3ED3-F4FE-C505EB51EE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93574" y="8968001"/>
            <a:ext cx="2774367" cy="10754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4F625D-C4D4-E6FD-8F3C-5FCB0DDCC2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59" y="8949559"/>
            <a:ext cx="4888531" cy="1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45" y="2641601"/>
            <a:ext cx="16728909" cy="4402478"/>
          </a:xfrm>
        </p:spPr>
        <p:txBody>
          <a:bodyPr anchor="b">
            <a:normAutofit/>
          </a:bodyPr>
          <a:lstStyle>
            <a:lvl1pPr>
              <a:defRPr sz="6600" b="1" cap="none" baseline="0"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545" y="7212621"/>
            <a:ext cx="16728909" cy="182977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21BE-998D-4420-9385-84228C012F6D}" type="datetime1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70A78670-1C6C-A306-47CF-5B06A4D6A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1666875"/>
            <a:ext cx="16747959" cy="7598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AD25-0F79-454E-A1A6-E1FB57FE49F1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9EB4AFBB-1BCA-671C-2901-BFD2C680E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21" y="1668545"/>
            <a:ext cx="8259680" cy="759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299" y="1668545"/>
            <a:ext cx="8259680" cy="759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ED64-335E-4EB3-9786-F7866E09FC78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35C30CB-9FE7-9FEC-3737-EC859589F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21" y="16685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299" y="16685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5EDB-5284-408F-88D9-E9DD65F45399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92664-7B12-4F7D-843E-1C24CFCC9AD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0021" y="55573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98CAE4-ACF1-454F-BB19-1B33DEA28A8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258299" y="55573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3C862A3-D0EA-4860-B739-FDC514EF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115104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52723" cy="992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22" y="1703600"/>
            <a:ext cx="8226342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022" y="3103027"/>
            <a:ext cx="8226342" cy="6181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299" y="1703600"/>
            <a:ext cx="8264444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299" y="3103027"/>
            <a:ext cx="8264444" cy="6181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91CD-AE74-464C-B7B8-12BABAA499FC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79CCEA5-47D0-F38B-558D-545CD41F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5AC7-D316-4A75-BBFF-C29A1326BED1}" type="datetime1">
              <a:rPr lang="en-US" smtClean="0"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86C82904-859E-5694-8685-4183E4B9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E54FC53-28C8-3A0A-E8B8-36BD69A0C7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124427" y="9534525"/>
            <a:ext cx="1393552" cy="5402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21" y="1679365"/>
            <a:ext cx="16747959" cy="758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1907" y="9534526"/>
            <a:ext cx="15698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fld id="{5F70D790-1C1B-4E73-93B1-C1B197293A07}" type="datetime1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7114" y="9534537"/>
            <a:ext cx="108137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E545E-C4CA-4CDE-9B63-72B564B1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20245"/>
          <a:stretch/>
        </p:blipFill>
        <p:spPr>
          <a:xfrm>
            <a:off x="770021" y="9534525"/>
            <a:ext cx="672092" cy="54021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1673E1-C773-45D5-970A-D4473F0F1A68}"/>
              </a:ext>
            </a:extLst>
          </p:cNvPr>
          <p:cNvSpPr/>
          <p:nvPr userDrawn="1"/>
        </p:nvSpPr>
        <p:spPr>
          <a:xfrm>
            <a:off x="0" y="1030345"/>
            <a:ext cx="453905" cy="907927"/>
          </a:xfrm>
          <a:custGeom>
            <a:avLst/>
            <a:gdLst>
              <a:gd name="connsiteX0" fmla="*/ 0 w 453905"/>
              <a:gd name="connsiteY0" fmla="*/ 0 h 907927"/>
              <a:gd name="connsiteX1" fmla="*/ 11084 w 453905"/>
              <a:gd name="connsiteY1" fmla="*/ 135 h 907927"/>
              <a:gd name="connsiteX2" fmla="*/ 55513 w 453905"/>
              <a:gd name="connsiteY2" fmla="*/ 3413 h 907927"/>
              <a:gd name="connsiteX3" fmla="*/ 99407 w 453905"/>
              <a:gd name="connsiteY3" fmla="*/ 11029 h 907927"/>
              <a:gd name="connsiteX4" fmla="*/ 142343 w 453905"/>
              <a:gd name="connsiteY4" fmla="*/ 22912 h 907927"/>
              <a:gd name="connsiteX5" fmla="*/ 183908 w 453905"/>
              <a:gd name="connsiteY5" fmla="*/ 38945 h 907927"/>
              <a:gd name="connsiteX6" fmla="*/ 223701 w 453905"/>
              <a:gd name="connsiteY6" fmla="*/ 58976 h 907927"/>
              <a:gd name="connsiteX7" fmla="*/ 261339 w 453905"/>
              <a:gd name="connsiteY7" fmla="*/ 82810 h 907927"/>
              <a:gd name="connsiteX8" fmla="*/ 296460 w 453905"/>
              <a:gd name="connsiteY8" fmla="*/ 110219 h 907927"/>
              <a:gd name="connsiteX9" fmla="*/ 328725 w 453905"/>
              <a:gd name="connsiteY9" fmla="*/ 140939 h 907927"/>
              <a:gd name="connsiteX10" fmla="*/ 357823 w 453905"/>
              <a:gd name="connsiteY10" fmla="*/ 174672 h 907927"/>
              <a:gd name="connsiteX11" fmla="*/ 383475 w 453905"/>
              <a:gd name="connsiteY11" fmla="*/ 211096 h 907927"/>
              <a:gd name="connsiteX12" fmla="*/ 405434 w 453905"/>
              <a:gd name="connsiteY12" fmla="*/ 249859 h 907927"/>
              <a:gd name="connsiteX13" fmla="*/ 423487 w 453905"/>
              <a:gd name="connsiteY13" fmla="*/ 290587 h 907927"/>
              <a:gd name="connsiteX14" fmla="*/ 437461 w 453905"/>
              <a:gd name="connsiteY14" fmla="*/ 332888 h 907927"/>
              <a:gd name="connsiteX15" fmla="*/ 447222 w 453905"/>
              <a:gd name="connsiteY15" fmla="*/ 376356 h 907927"/>
              <a:gd name="connsiteX16" fmla="*/ 452675 w 453905"/>
              <a:gd name="connsiteY16" fmla="*/ 420571 h 907927"/>
              <a:gd name="connsiteX17" fmla="*/ 453905 w 453905"/>
              <a:gd name="connsiteY17" fmla="*/ 453964 h 907927"/>
              <a:gd name="connsiteX18" fmla="*/ 453768 w 453905"/>
              <a:gd name="connsiteY18" fmla="*/ 465108 h 907927"/>
              <a:gd name="connsiteX19" fmla="*/ 450490 w 453905"/>
              <a:gd name="connsiteY19" fmla="*/ 509537 h 907927"/>
              <a:gd name="connsiteX20" fmla="*/ 442874 w 453905"/>
              <a:gd name="connsiteY20" fmla="*/ 553431 h 907927"/>
              <a:gd name="connsiteX21" fmla="*/ 430991 w 453905"/>
              <a:gd name="connsiteY21" fmla="*/ 596367 h 907927"/>
              <a:gd name="connsiteX22" fmla="*/ 414958 w 453905"/>
              <a:gd name="connsiteY22" fmla="*/ 637932 h 907927"/>
              <a:gd name="connsiteX23" fmla="*/ 394927 w 453905"/>
              <a:gd name="connsiteY23" fmla="*/ 677725 h 907927"/>
              <a:gd name="connsiteX24" fmla="*/ 371093 w 453905"/>
              <a:gd name="connsiteY24" fmla="*/ 715363 h 907927"/>
              <a:gd name="connsiteX25" fmla="*/ 343684 w 453905"/>
              <a:gd name="connsiteY25" fmla="*/ 750484 h 907927"/>
              <a:gd name="connsiteX26" fmla="*/ 312964 w 453905"/>
              <a:gd name="connsiteY26" fmla="*/ 782749 h 907927"/>
              <a:gd name="connsiteX27" fmla="*/ 279231 w 453905"/>
              <a:gd name="connsiteY27" fmla="*/ 811847 h 907927"/>
              <a:gd name="connsiteX28" fmla="*/ 242807 w 453905"/>
              <a:gd name="connsiteY28" fmla="*/ 837499 h 907927"/>
              <a:gd name="connsiteX29" fmla="*/ 204044 w 453905"/>
              <a:gd name="connsiteY29" fmla="*/ 859458 h 907927"/>
              <a:gd name="connsiteX30" fmla="*/ 163316 w 453905"/>
              <a:gd name="connsiteY30" fmla="*/ 877511 h 907927"/>
              <a:gd name="connsiteX31" fmla="*/ 121015 w 453905"/>
              <a:gd name="connsiteY31" fmla="*/ 891485 h 907927"/>
              <a:gd name="connsiteX32" fmla="*/ 77547 w 453905"/>
              <a:gd name="connsiteY32" fmla="*/ 901246 h 907927"/>
              <a:gd name="connsiteX33" fmla="*/ 33332 w 453905"/>
              <a:gd name="connsiteY33" fmla="*/ 906699 h 907927"/>
              <a:gd name="connsiteX34" fmla="*/ 0 w 453905"/>
              <a:gd name="connsiteY34" fmla="*/ 907927 h 9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53905" h="907927">
                <a:moveTo>
                  <a:pt x="0" y="0"/>
                </a:moveTo>
                <a:lnTo>
                  <a:pt x="11084" y="135"/>
                </a:lnTo>
                <a:lnTo>
                  <a:pt x="55513" y="3413"/>
                </a:lnTo>
                <a:lnTo>
                  <a:pt x="99407" y="11029"/>
                </a:lnTo>
                <a:lnTo>
                  <a:pt x="142343" y="22912"/>
                </a:lnTo>
                <a:lnTo>
                  <a:pt x="183908" y="38945"/>
                </a:lnTo>
                <a:lnTo>
                  <a:pt x="223701" y="58976"/>
                </a:lnTo>
                <a:lnTo>
                  <a:pt x="261339" y="82810"/>
                </a:lnTo>
                <a:lnTo>
                  <a:pt x="296460" y="110219"/>
                </a:lnTo>
                <a:lnTo>
                  <a:pt x="328725" y="140939"/>
                </a:lnTo>
                <a:lnTo>
                  <a:pt x="357823" y="174672"/>
                </a:lnTo>
                <a:lnTo>
                  <a:pt x="383475" y="211096"/>
                </a:lnTo>
                <a:lnTo>
                  <a:pt x="405434" y="249859"/>
                </a:lnTo>
                <a:lnTo>
                  <a:pt x="423487" y="290587"/>
                </a:lnTo>
                <a:lnTo>
                  <a:pt x="437461" y="332888"/>
                </a:lnTo>
                <a:lnTo>
                  <a:pt x="447222" y="376356"/>
                </a:lnTo>
                <a:lnTo>
                  <a:pt x="452675" y="420571"/>
                </a:lnTo>
                <a:lnTo>
                  <a:pt x="453905" y="453964"/>
                </a:lnTo>
                <a:lnTo>
                  <a:pt x="453768" y="465108"/>
                </a:lnTo>
                <a:lnTo>
                  <a:pt x="450490" y="509537"/>
                </a:lnTo>
                <a:lnTo>
                  <a:pt x="442874" y="553431"/>
                </a:lnTo>
                <a:lnTo>
                  <a:pt x="430991" y="596367"/>
                </a:lnTo>
                <a:lnTo>
                  <a:pt x="414958" y="637932"/>
                </a:lnTo>
                <a:lnTo>
                  <a:pt x="394927" y="677725"/>
                </a:lnTo>
                <a:lnTo>
                  <a:pt x="371093" y="715363"/>
                </a:lnTo>
                <a:lnTo>
                  <a:pt x="343684" y="750484"/>
                </a:lnTo>
                <a:lnTo>
                  <a:pt x="312964" y="782749"/>
                </a:lnTo>
                <a:lnTo>
                  <a:pt x="279231" y="811847"/>
                </a:lnTo>
                <a:lnTo>
                  <a:pt x="242807" y="837499"/>
                </a:lnTo>
                <a:lnTo>
                  <a:pt x="204044" y="859458"/>
                </a:lnTo>
                <a:lnTo>
                  <a:pt x="163316" y="877511"/>
                </a:lnTo>
                <a:lnTo>
                  <a:pt x="121015" y="891485"/>
                </a:lnTo>
                <a:lnTo>
                  <a:pt x="77547" y="901246"/>
                </a:lnTo>
                <a:lnTo>
                  <a:pt x="33332" y="906699"/>
                </a:lnTo>
                <a:lnTo>
                  <a:pt x="0" y="90792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6191DD-6EC4-42F9-8CD3-D471501BEF1E}"/>
              </a:ext>
            </a:extLst>
          </p:cNvPr>
          <p:cNvCxnSpPr>
            <a:cxnSpLocks/>
          </p:cNvCxnSpPr>
          <p:nvPr userDrawn="1"/>
        </p:nvCxnSpPr>
        <p:spPr>
          <a:xfrm>
            <a:off x="770021" y="9380766"/>
            <a:ext cx="1674795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1FB440-A64B-4959-87F8-BD052AB88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16269" y="9534525"/>
            <a:ext cx="85258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roxima Nova" panose="02000506030000020004" pitchFamily="50" charset="0"/>
              </a:defRPr>
            </a:lvl1pPr>
          </a:lstStyle>
          <a:p>
            <a:fld id="{0C03632D-26CE-49EE-BAA8-4802F8F64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1" r:id="rId4"/>
    <p:sldLayoutId id="2147483650" r:id="rId5"/>
    <p:sldLayoutId id="2147483652" r:id="rId6"/>
    <p:sldLayoutId id="2147483658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AB0520"/>
          </a:solidFill>
          <a:latin typeface="Proxima Nova Medium" panose="02000506030000020004" pitchFamily="50" charset="0"/>
          <a:ea typeface="Verdana" panose="020B0604030504040204" pitchFamily="34" charset="0"/>
          <a:cs typeface="Proxima Nova Medium" panose="02000506030000020004" pitchFamily="50" charset="0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Proxima Nova" panose="02000506030000020004" pitchFamily="50" charset="0"/>
        <a:buChar char="•"/>
        <a:defRPr sz="36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1pPr>
      <a:lvl2pPr marL="10287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B7B955-D2E6-4BFB-B8FB-E8D578990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320" y="976686"/>
            <a:ext cx="14691360" cy="2603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Cryogenic Cooling of a 3D Printed Cone Model for Hypersonic Wind Tunnel Experimentation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CE0A76-8982-4463-ADD4-E40CB671F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353094"/>
            <a:ext cx="13716000" cy="44320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Makena Wheeler</a:t>
            </a:r>
          </a:p>
          <a:p>
            <a:r>
              <a:rPr lang="en-US" dirty="0">
                <a:solidFill>
                  <a:schemeClr val="accent6"/>
                </a:solidFill>
              </a:rPr>
              <a:t>Mentors Dr. Alex Craig &amp; Brian Kinsey</a:t>
            </a:r>
          </a:p>
          <a:p>
            <a:r>
              <a:rPr lang="en-US" dirty="0">
                <a:solidFill>
                  <a:schemeClr val="accent6"/>
                </a:solidFill>
              </a:rPr>
              <a:t>Boundary Layer Stability &amp; Transition Laboratory</a:t>
            </a:r>
          </a:p>
          <a:p>
            <a:r>
              <a:rPr lang="en-US" dirty="0">
                <a:solidFill>
                  <a:schemeClr val="accent6"/>
                </a:solidFill>
              </a:rPr>
              <a:t>University of Arizona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AZSGC Student Research Symposium</a:t>
            </a:r>
          </a:p>
          <a:p>
            <a:r>
              <a:rPr lang="en-US" dirty="0">
                <a:solidFill>
                  <a:schemeClr val="accent6"/>
                </a:solidFill>
              </a:rPr>
              <a:t>April 18-19,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12DF87-F181-B9E2-4118-7822E035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20" y="0"/>
            <a:ext cx="1706880" cy="22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0F7FEE-7C73-CA09-F3FB-12474B94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204276"/>
            <a:ext cx="1466600" cy="15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0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476E72F8-B60B-8309-4EAE-0CE5CDB9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8967"/>
            <a:ext cx="6667500" cy="5000625"/>
          </a:xfrm>
          <a:prstGeom prst="rect">
            <a:avLst/>
          </a:prstGeom>
        </p:spPr>
      </p:pic>
      <p:pic>
        <p:nvPicPr>
          <p:cNvPr id="23" name="Picture 22" descr="A close-up of a heat wave&#10;&#10;AI-generated content may be incorrect.">
            <a:extLst>
              <a:ext uri="{FF2B5EF4-FFF2-40B4-BE49-F238E27FC236}">
                <a16:creationId xmlns:a16="http://schemas.microsoft.com/office/drawing/2014/main" id="{57190AE7-2645-33E2-1BA8-5BE93FC19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2" y="2637407"/>
            <a:ext cx="6667500" cy="500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07A62-DF38-AC0A-9D37-C53F2A28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Infrared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6DD62-20DA-51FC-EC0F-F8A4C3EF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3D0D-5824-DC7C-8FC2-69FA8BB7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CD08-4BD0-3421-3674-2B099A18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A0651-0F29-78F3-1768-33DC966D9E67}"/>
              </a:ext>
            </a:extLst>
          </p:cNvPr>
          <p:cNvSpPr txBox="1"/>
          <p:nvPr/>
        </p:nvSpPr>
        <p:spPr>
          <a:xfrm>
            <a:off x="770021" y="8054757"/>
            <a:ext cx="1674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B0604020202020204" charset="0"/>
              </a:rPr>
              <a:t>Color scale not defined due to calibration challenges at cryogenic temperatures</a:t>
            </a:r>
          </a:p>
        </p:txBody>
      </p:sp>
      <p:pic>
        <p:nvPicPr>
          <p:cNvPr id="25" name="Picture 24" descr="A yellow and blue gradient&#10;&#10;AI-generated content may be incorrect.">
            <a:extLst>
              <a:ext uri="{FF2B5EF4-FFF2-40B4-BE49-F238E27FC236}">
                <a16:creationId xmlns:a16="http://schemas.microsoft.com/office/drawing/2014/main" id="{A533F2AE-B8C2-0FD9-5290-6B0A378A4C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73" r="5740"/>
          <a:stretch/>
        </p:blipFill>
        <p:spPr>
          <a:xfrm>
            <a:off x="6428508" y="2643187"/>
            <a:ext cx="5666509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87B6-0503-EAF0-6D1F-73ED0CF5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9583-D5BB-8A47-4F45-31BEF584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5986287"/>
            <a:ext cx="16747959" cy="341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Proxima Nova Medium" panose="020B0604020202020204" charset="0"/>
              </a:rPr>
              <a:t>Future Work</a:t>
            </a:r>
          </a:p>
          <a:p>
            <a:r>
              <a:rPr lang="en-US" dirty="0"/>
              <a:t>Longer bench test with larger amount of initial LN2</a:t>
            </a:r>
          </a:p>
          <a:p>
            <a:r>
              <a:rPr lang="en-US" dirty="0"/>
              <a:t>IR data calibration &amp; refinement</a:t>
            </a:r>
          </a:p>
          <a:p>
            <a:r>
              <a:rPr lang="en-US" dirty="0"/>
              <a:t>Model tip of alternative material(s) for more uniform cooling</a:t>
            </a:r>
          </a:p>
          <a:p>
            <a:r>
              <a:rPr lang="en-US" dirty="0"/>
              <a:t>Pumping system installation in LT5 &amp; frost management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31F5-B6B2-19B0-7EC2-098D4399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EEC19-3915-00A3-6987-7E70D8B9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37EB-3813-B498-60FD-0BC94B0A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white object on a grey surface&#10;&#10;AI-generated content may be incorrect.">
            <a:extLst>
              <a:ext uri="{FF2B5EF4-FFF2-40B4-BE49-F238E27FC236}">
                <a16:creationId xmlns:a16="http://schemas.microsoft.com/office/drawing/2014/main" id="{05B0B872-A20D-0610-DC7D-30F9CBB3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00" r="2285" b="13909"/>
          <a:stretch/>
        </p:blipFill>
        <p:spPr>
          <a:xfrm>
            <a:off x="6248399" y="602508"/>
            <a:ext cx="11401623" cy="5251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C3271-214C-F52B-E6EF-023AD47ABBDA}"/>
              </a:ext>
            </a:extLst>
          </p:cNvPr>
          <p:cNvSpPr txBox="1"/>
          <p:nvPr/>
        </p:nvSpPr>
        <p:spPr>
          <a:xfrm>
            <a:off x="770020" y="1461741"/>
            <a:ext cx="5478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B0604020202020204" charset="0"/>
              </a:rPr>
              <a:t>LN2 through internal coiled channels is an effective method for cooling a cone model over a long period of cooling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C9D-C766-14A8-DA42-AE177B4076B6}"/>
              </a:ext>
            </a:extLst>
          </p:cNvPr>
          <p:cNvSpPr txBox="1"/>
          <p:nvPr/>
        </p:nvSpPr>
        <p:spPr>
          <a:xfrm>
            <a:off x="9268815" y="5853518"/>
            <a:ext cx="536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13: Cooled Model</a:t>
            </a:r>
          </a:p>
        </p:txBody>
      </p:sp>
    </p:spTree>
    <p:extLst>
      <p:ext uri="{BB962C8B-B14F-4D97-AF65-F5344CB8AC3E}">
        <p14:creationId xmlns:p14="http://schemas.microsoft.com/office/powerpoint/2010/main" val="7774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0B37-F1E0-50B5-E377-C5E2F1DC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B8B5-61EB-580F-74DF-42DEB18D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NASA Space Grant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Mentors Dr. Alex Craig &amp; Brain Kinsey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Graduate students Adam Skora, Jackson Barger, &amp; Emily Groth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The BLST 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7159-E204-C76D-7F4A-DAF84B42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049D-387E-EBD4-83AF-08F6EF4E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5690-1B98-07D4-6698-6C292461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CA3AE-CDF2-6E3F-B316-95FF45E7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FF637-0FE8-F44A-2C02-4CFE71D0E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320" y="976685"/>
            <a:ext cx="14691360" cy="4778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305779-D5EA-0891-0175-8FDCA595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20" y="0"/>
            <a:ext cx="1706880" cy="22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17CD0F-577E-0655-DCAD-3F06F4BC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" y="204276"/>
            <a:ext cx="1466600" cy="15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9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F22B-B3E0-8CAE-4578-819689E8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Supplemental Slide: Previous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C945-395D-1802-22F6-84DB6BA7C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513003"/>
            <a:ext cx="8815939" cy="75985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Strength validation test of rigid 10K sample in dry ice bath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Cone model cooling attempt with chilled ethanol &amp; challenges with vapor pressure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Second mode seen closer to model tip in supplemental figure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081A-0E68-8417-4670-0419932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BFBF-0758-F30F-0F40-C3059F70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C326-63BE-E510-FB9F-09A3A0D5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84459-1217-3473-2BB6-014FF0DF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920" y="1513003"/>
            <a:ext cx="7109059" cy="7283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C0019-FE49-A33D-D957-C30CC6F0C5C6}"/>
              </a:ext>
            </a:extLst>
          </p:cNvPr>
          <p:cNvSpPr txBox="1"/>
          <p:nvPr/>
        </p:nvSpPr>
        <p:spPr>
          <a:xfrm>
            <a:off x="11719012" y="8796517"/>
            <a:ext cx="448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Supplemental figure, Paquin et al. (2022)</a:t>
            </a:r>
          </a:p>
        </p:txBody>
      </p:sp>
    </p:spTree>
    <p:extLst>
      <p:ext uri="{BB962C8B-B14F-4D97-AF65-F5344CB8AC3E}">
        <p14:creationId xmlns:p14="http://schemas.microsoft.com/office/powerpoint/2010/main" val="347799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C78D-0738-E00C-4965-F093CBC2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 – </a:t>
            </a:r>
            <a:r>
              <a:rPr lang="en-US" dirty="0" err="1">
                <a:solidFill>
                  <a:schemeClr val="tx1"/>
                </a:solidFill>
              </a:rPr>
              <a:t>Ludwieg</a:t>
            </a:r>
            <a:r>
              <a:rPr lang="en-US" dirty="0">
                <a:solidFill>
                  <a:schemeClr val="tx1"/>
                </a:solidFill>
              </a:rPr>
              <a:t> Tubes &amp; Hypersonic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8454-1201-7921-4948-16A2A28D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Boundary layers &amp; transition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LT5 at the University of Arizona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Wall to freestream temperature ratio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Flight simulation &amp; 2</a:t>
            </a:r>
            <a:r>
              <a:rPr lang="en-US" baseline="30000" dirty="0">
                <a:solidFill>
                  <a:schemeClr val="accent6"/>
                </a:solidFill>
              </a:rPr>
              <a:t>nd</a:t>
            </a:r>
            <a:r>
              <a:rPr lang="en-US" dirty="0">
                <a:solidFill>
                  <a:schemeClr val="accent6"/>
                </a:solidFill>
              </a:rPr>
              <a:t> mode instabilities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9C3D-51D4-5C11-ADA9-8E5E506F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71C2-D31E-C8BB-6EBD-0A6392C3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7507-033D-1D81-E12C-5FCD530B3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255AE-7ED4-59C9-875F-6AF8F9FF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14" y="5909425"/>
            <a:ext cx="12550451" cy="2986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5B92F-236A-92F3-7551-7733757920E7}"/>
              </a:ext>
            </a:extLst>
          </p:cNvPr>
          <p:cNvSpPr txBox="1"/>
          <p:nvPr/>
        </p:nvSpPr>
        <p:spPr>
          <a:xfrm>
            <a:off x="5592067" y="8896115"/>
            <a:ext cx="672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2: LT5 Schematics, Bearden et al. (2022)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4047F-0373-1FCA-9DEA-7E64C475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438" y="1797260"/>
            <a:ext cx="5560541" cy="384818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7A9582-8F2F-B823-CD59-B5FDD312FD04}"/>
              </a:ext>
            </a:extLst>
          </p:cNvPr>
          <p:cNvSpPr txBox="1"/>
          <p:nvPr/>
        </p:nvSpPr>
        <p:spPr>
          <a:xfrm>
            <a:off x="12320413" y="5640335"/>
            <a:ext cx="49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1: Boundary Layer Schematic, grc.nasa.gov</a:t>
            </a:r>
          </a:p>
        </p:txBody>
      </p:sp>
    </p:spTree>
    <p:extLst>
      <p:ext uri="{BB962C8B-B14F-4D97-AF65-F5344CB8AC3E}">
        <p14:creationId xmlns:p14="http://schemas.microsoft.com/office/powerpoint/2010/main" val="148980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1BE72-8F09-601B-1127-5EFBD9A5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CB94-C175-67E8-1655-ADC47C36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A0A8-F463-96D0-73F6-66B501ADB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1513003"/>
            <a:ext cx="10691510" cy="75985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Easily manufacturable model with cooling capabilities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New attempt at uniform cooling on challenging geometry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Expand knowledge of Formlabs Rigid 10K material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Integrate with LT5 for cooling during tunnel runs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737D-B9FD-C90E-5D9B-EE57B5E5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DF41B-8CFC-88B2-AB95-887A82D0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62B9-9E40-64DF-A15F-063BD1B7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6C020-634E-A429-70E5-40B2B35D1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785" y="1513003"/>
            <a:ext cx="5838201" cy="7142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1A58EE-5D44-66B1-E11A-1D5925688A7F}"/>
              </a:ext>
            </a:extLst>
          </p:cNvPr>
          <p:cNvSpPr txBox="1"/>
          <p:nvPr/>
        </p:nvSpPr>
        <p:spPr>
          <a:xfrm>
            <a:off x="11631785" y="8655269"/>
            <a:ext cx="583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3: Example of Cooled Cone System in </a:t>
            </a:r>
            <a:r>
              <a:rPr lang="en-US" sz="2000" dirty="0" err="1"/>
              <a:t>Ludwieg</a:t>
            </a:r>
            <a:r>
              <a:rPr lang="en-US" sz="2000" dirty="0"/>
              <a:t> Tube, Paquin et al. (2022)</a:t>
            </a:r>
          </a:p>
        </p:txBody>
      </p:sp>
    </p:spTree>
    <p:extLst>
      <p:ext uri="{BB962C8B-B14F-4D97-AF65-F5344CB8AC3E}">
        <p14:creationId xmlns:p14="http://schemas.microsoft.com/office/powerpoint/2010/main" val="72914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65C1-0FBD-FB09-B601-0F3CF3CD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Cooling System Design – Model Geometry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0E185-9B08-122D-1BEA-4128C119A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1" y="1519003"/>
            <a:ext cx="4971873" cy="7596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3D printed Rigid 10K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Coiled channels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Circulating tip reservoir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86C69-2F6D-961A-33A9-E3D165AB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0DBA-A2B9-C41E-63A5-4C1572E5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2BC3-B4F9-67C0-516C-FCB949CD0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AE5D70-C19B-9D60-BB67-9343D29B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79" y="1668545"/>
            <a:ext cx="11926000" cy="38807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AA4584-5311-846B-19DF-25731CE7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799" y="5886959"/>
            <a:ext cx="6987180" cy="2925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C66787-2415-1F21-5494-7F7F3BF25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" y="5466995"/>
            <a:ext cx="3946993" cy="34950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B11CE1-E7F2-0CE8-FEF8-A0DA04C0DC1D}"/>
              </a:ext>
            </a:extLst>
          </p:cNvPr>
          <p:cNvSpPr txBox="1"/>
          <p:nvPr/>
        </p:nvSpPr>
        <p:spPr>
          <a:xfrm>
            <a:off x="5591979" y="5506473"/>
            <a:ext cx="1192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4: Transparent Model 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8F3C91-DDEE-78DD-9046-26C3F8B65540}"/>
              </a:ext>
            </a:extLst>
          </p:cNvPr>
          <p:cNvSpPr txBox="1"/>
          <p:nvPr/>
        </p:nvSpPr>
        <p:spPr>
          <a:xfrm>
            <a:off x="677660" y="8838918"/>
            <a:ext cx="4131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Fig 5: Flow Inlet &amp; Outlet Model 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A2986-7DFA-F59E-B622-19B603D373B9}"/>
              </a:ext>
            </a:extLst>
          </p:cNvPr>
          <p:cNvSpPr txBox="1"/>
          <p:nvPr/>
        </p:nvSpPr>
        <p:spPr>
          <a:xfrm>
            <a:off x="10530799" y="8875577"/>
            <a:ext cx="698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Fig 6: Isometric Model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759BA-A328-0F64-45F3-F6F8402A1005}"/>
              </a:ext>
            </a:extLst>
          </p:cNvPr>
          <p:cNvSpPr txBox="1"/>
          <p:nvPr/>
        </p:nvSpPr>
        <p:spPr>
          <a:xfrm>
            <a:off x="4901735" y="6650182"/>
            <a:ext cx="2120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Outlet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F3F9B-3B10-81BE-6255-CE13AC4033F0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737114" y="7735095"/>
            <a:ext cx="1164621" cy="253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D736D8-13B7-CF3B-A0FF-5BA4A3FE7424}"/>
              </a:ext>
            </a:extLst>
          </p:cNvPr>
          <p:cNvCxnSpPr>
            <a:cxnSpLocks/>
          </p:cNvCxnSpPr>
          <p:nvPr/>
        </p:nvCxnSpPr>
        <p:spPr>
          <a:xfrm>
            <a:off x="1144168" y="5733984"/>
            <a:ext cx="618151" cy="458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98D9AD-5820-3A9F-653D-C58D83AE783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0182479" y="7003831"/>
            <a:ext cx="3131739" cy="45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E127D0-38D2-E013-DADD-963B5AD382A4}"/>
              </a:ext>
            </a:extLst>
          </p:cNvPr>
          <p:cNvSpPr txBox="1"/>
          <p:nvPr/>
        </p:nvSpPr>
        <p:spPr>
          <a:xfrm>
            <a:off x="7370664" y="6542166"/>
            <a:ext cx="281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Sensor Installation Holes (x4)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560B4F-C217-3C62-070B-A9B7E16E9394}"/>
              </a:ext>
            </a:extLst>
          </p:cNvPr>
          <p:cNvSpPr txBox="1"/>
          <p:nvPr/>
        </p:nvSpPr>
        <p:spPr>
          <a:xfrm>
            <a:off x="372850" y="5413532"/>
            <a:ext cx="833349" cy="51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</p:spTree>
    <p:extLst>
      <p:ext uri="{BB962C8B-B14F-4D97-AF65-F5344CB8AC3E}">
        <p14:creationId xmlns:p14="http://schemas.microsoft.com/office/powerpoint/2010/main" val="108585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F3CF-191E-F88E-E290-514EACF0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4B23-3F3A-F4CF-8375-F7C31FB2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Cooling System Design – Pumping Set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D3F57C-AD5B-8191-DE4A-3873D754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1668545"/>
            <a:ext cx="12305900" cy="75969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Traditional LN2 foot pump connected to an air compressor</a:t>
            </a:r>
          </a:p>
          <a:p>
            <a:r>
              <a:rPr lang="en-US" dirty="0">
                <a:solidFill>
                  <a:schemeClr val="accent6"/>
                </a:solidFill>
              </a:rPr>
              <a:t>Cryogenic steel hoses between dewars</a:t>
            </a:r>
          </a:p>
          <a:p>
            <a:r>
              <a:rPr lang="en-US" dirty="0">
                <a:solidFill>
                  <a:schemeClr val="accent6"/>
                </a:solidFill>
              </a:rPr>
              <a:t>Cryogenic epoxy connecting hoses to model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Flow validation test: 1.67 [L/min]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9B06-D089-2169-9ACF-B0DB7633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CAD4-2685-5B85-BBD9-9688729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9E9D1-65AB-0E04-A825-FDC7B8E2E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6F78A-887F-83F5-67EC-59436178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189" y="1586489"/>
            <a:ext cx="4288748" cy="7444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343768-A383-D111-8F85-DCE9A82E511E}"/>
              </a:ext>
            </a:extLst>
          </p:cNvPr>
          <p:cNvSpPr txBox="1"/>
          <p:nvPr/>
        </p:nvSpPr>
        <p:spPr>
          <a:xfrm>
            <a:off x="14065623" y="9010288"/>
            <a:ext cx="285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 8: Flow Validation Test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D87C8E-CB3A-2CA8-9702-599B729AB238}"/>
              </a:ext>
            </a:extLst>
          </p:cNvPr>
          <p:cNvSpPr/>
          <p:nvPr/>
        </p:nvSpPr>
        <p:spPr>
          <a:xfrm>
            <a:off x="4162041" y="6879517"/>
            <a:ext cx="268941" cy="2554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B21465-D2BE-E7E8-3210-73C16AD2330A}"/>
              </a:ext>
            </a:extLst>
          </p:cNvPr>
          <p:cNvSpPr/>
          <p:nvPr/>
        </p:nvSpPr>
        <p:spPr>
          <a:xfrm>
            <a:off x="3818556" y="7141735"/>
            <a:ext cx="955910" cy="138504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447DD2-B080-EA76-19A4-D0464E68DBF8}"/>
              </a:ext>
            </a:extLst>
          </p:cNvPr>
          <p:cNvSpPr/>
          <p:nvPr/>
        </p:nvSpPr>
        <p:spPr>
          <a:xfrm>
            <a:off x="8068997" y="7135011"/>
            <a:ext cx="955910" cy="1385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3E01B4-FCF1-464C-51CB-DF366A0DACCB}"/>
              </a:ext>
            </a:extLst>
          </p:cNvPr>
          <p:cNvSpPr/>
          <p:nvPr/>
        </p:nvSpPr>
        <p:spPr>
          <a:xfrm>
            <a:off x="4248861" y="5978564"/>
            <a:ext cx="95299" cy="9009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25A4C-B197-A005-505F-845717575702}"/>
              </a:ext>
            </a:extLst>
          </p:cNvPr>
          <p:cNvSpPr/>
          <p:nvPr/>
        </p:nvSpPr>
        <p:spPr>
          <a:xfrm>
            <a:off x="4122866" y="5454084"/>
            <a:ext cx="347286" cy="5244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904B24-1D51-4B76-E4AA-F9F596A030CF}"/>
              </a:ext>
            </a:extLst>
          </p:cNvPr>
          <p:cNvSpPr/>
          <p:nvPr/>
        </p:nvSpPr>
        <p:spPr>
          <a:xfrm>
            <a:off x="4177978" y="6308017"/>
            <a:ext cx="237063" cy="2420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DD1C78-6F81-BCED-4567-63A9C01DE2DD}"/>
              </a:ext>
            </a:extLst>
          </p:cNvPr>
          <p:cNvSpPr/>
          <p:nvPr/>
        </p:nvSpPr>
        <p:spPr>
          <a:xfrm>
            <a:off x="1668196" y="7914939"/>
            <a:ext cx="778759" cy="6051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878171B-A569-D345-A205-5C57E6EE42A2}"/>
              </a:ext>
            </a:extLst>
          </p:cNvPr>
          <p:cNvCxnSpPr>
            <a:cxnSpLocks/>
            <a:stCxn id="21" idx="0"/>
            <a:endCxn id="23" idx="3"/>
          </p:cNvCxnSpPr>
          <p:nvPr/>
        </p:nvCxnSpPr>
        <p:spPr>
          <a:xfrm rot="16200000" flipH="1" flipV="1">
            <a:off x="1990025" y="5911014"/>
            <a:ext cx="2763414" cy="1849554"/>
          </a:xfrm>
          <a:prstGeom prst="curvedConnector4">
            <a:avLst>
              <a:gd name="adj1" fmla="val -8272"/>
              <a:gd name="adj2" fmla="val 54694"/>
            </a:avLst>
          </a:prstGeom>
          <a:ln w="19050">
            <a:solidFill>
              <a:srgbClr val="FD6E0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7F2C6E1-9126-0A4B-CF4C-CB647AAE82F3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4415041" y="6429041"/>
            <a:ext cx="1861934" cy="282910"/>
          </a:xfrm>
          <a:prstGeom prst="curvedConnector3">
            <a:avLst>
              <a:gd name="adj1" fmla="val 98428"/>
            </a:avLst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2E89DA8A-2963-C366-E9D1-0F0D5C2E831F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7325866" y="5913924"/>
            <a:ext cx="584947" cy="1857227"/>
          </a:xfrm>
          <a:prstGeom prst="curvedConnector2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A84B4BFB-AD77-B115-DB3E-BA0AEE1EDC4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89729" y="6551632"/>
            <a:ext cx="161889" cy="158753"/>
          </a:xfrm>
          <a:prstGeom prst="curvedConnector3">
            <a:avLst>
              <a:gd name="adj1" fmla="val 99031"/>
            </a:avLst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C56BE6A-B74E-FFC9-0FF4-C14A6E593E3D}"/>
              </a:ext>
            </a:extLst>
          </p:cNvPr>
          <p:cNvSpPr txBox="1"/>
          <p:nvPr/>
        </p:nvSpPr>
        <p:spPr>
          <a:xfrm>
            <a:off x="1415013" y="8520057"/>
            <a:ext cx="195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Compressor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16454D-66D0-52A5-42EA-E8CFCA67E4A1}"/>
              </a:ext>
            </a:extLst>
          </p:cNvPr>
          <p:cNvSpPr txBox="1"/>
          <p:nvPr/>
        </p:nvSpPr>
        <p:spPr>
          <a:xfrm>
            <a:off x="3781622" y="8514137"/>
            <a:ext cx="195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Full Dewar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2CC6CF-EA42-68B7-B3DC-751B3B01F9DE}"/>
              </a:ext>
            </a:extLst>
          </p:cNvPr>
          <p:cNvSpPr txBox="1"/>
          <p:nvPr/>
        </p:nvSpPr>
        <p:spPr>
          <a:xfrm>
            <a:off x="7855013" y="8526781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Empty Dewar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C57AD53-4B2B-0E01-F527-3B4D39C83039}"/>
              </a:ext>
            </a:extLst>
          </p:cNvPr>
          <p:cNvCxnSpPr>
            <a:cxnSpLocks/>
          </p:cNvCxnSpPr>
          <p:nvPr/>
        </p:nvCxnSpPr>
        <p:spPr>
          <a:xfrm>
            <a:off x="5004335" y="6444614"/>
            <a:ext cx="461236" cy="136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D1CF7C2-4EEE-C489-C0CE-DF1BAC5ACDE7}"/>
              </a:ext>
            </a:extLst>
          </p:cNvPr>
          <p:cNvSpPr/>
          <p:nvPr/>
        </p:nvSpPr>
        <p:spPr>
          <a:xfrm>
            <a:off x="4277687" y="7148333"/>
            <a:ext cx="45719" cy="9236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65A55B5-01D3-C075-E7F5-1057A06B5E44}"/>
              </a:ext>
            </a:extLst>
          </p:cNvPr>
          <p:cNvCxnSpPr>
            <a:cxnSpLocks/>
          </p:cNvCxnSpPr>
          <p:nvPr/>
        </p:nvCxnSpPr>
        <p:spPr>
          <a:xfrm flipV="1">
            <a:off x="4296509" y="6826455"/>
            <a:ext cx="0" cy="361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7A86A86-FCD6-9ACF-9EBC-E18A86BCC3EC}"/>
              </a:ext>
            </a:extLst>
          </p:cNvPr>
          <p:cNvCxnSpPr>
            <a:cxnSpLocks/>
          </p:cNvCxnSpPr>
          <p:nvPr/>
        </p:nvCxnSpPr>
        <p:spPr>
          <a:xfrm>
            <a:off x="7377647" y="6596000"/>
            <a:ext cx="477366" cy="93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45005D9-70CD-72E5-D2E6-C9C2D8D53BED}"/>
              </a:ext>
            </a:extLst>
          </p:cNvPr>
          <p:cNvCxnSpPr>
            <a:cxnSpLocks/>
          </p:cNvCxnSpPr>
          <p:nvPr/>
        </p:nvCxnSpPr>
        <p:spPr>
          <a:xfrm>
            <a:off x="1957085" y="8217498"/>
            <a:ext cx="437823" cy="0"/>
          </a:xfrm>
          <a:prstGeom prst="straightConnector1">
            <a:avLst/>
          </a:prstGeom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8E22FE-4A48-A957-0698-2DBE5F02772B}"/>
              </a:ext>
            </a:extLst>
          </p:cNvPr>
          <p:cNvSpPr txBox="1"/>
          <p:nvPr/>
        </p:nvSpPr>
        <p:spPr>
          <a:xfrm>
            <a:off x="2006414" y="8992034"/>
            <a:ext cx="649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7: LN2 Bench Test Pumping Set 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5F218-1AFC-6912-B780-D0AB3ACE6DCE}"/>
              </a:ext>
            </a:extLst>
          </p:cNvPr>
          <p:cNvSpPr txBox="1"/>
          <p:nvPr/>
        </p:nvSpPr>
        <p:spPr>
          <a:xfrm>
            <a:off x="1952734" y="7947850"/>
            <a:ext cx="61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5BEAB-95E7-AE6E-7244-176098BE94E5}"/>
              </a:ext>
            </a:extLst>
          </p:cNvPr>
          <p:cNvSpPr txBox="1"/>
          <p:nvPr/>
        </p:nvSpPr>
        <p:spPr>
          <a:xfrm>
            <a:off x="4979408" y="6102166"/>
            <a:ext cx="96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LN2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0F708-FC29-9967-5C5F-BF990D3BB40D}"/>
              </a:ext>
            </a:extLst>
          </p:cNvPr>
          <p:cNvSpPr txBox="1"/>
          <p:nvPr/>
        </p:nvSpPr>
        <p:spPr>
          <a:xfrm>
            <a:off x="5416791" y="8471813"/>
            <a:ext cx="20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Model</a:t>
            </a:r>
          </a:p>
        </p:txBody>
      </p:sp>
      <p:sp>
        <p:nvSpPr>
          <p:cNvPr id="10" name="Flowchart: Merge 9">
            <a:extLst>
              <a:ext uri="{FF2B5EF4-FFF2-40B4-BE49-F238E27FC236}">
                <a16:creationId xmlns:a16="http://schemas.microsoft.com/office/drawing/2014/main" id="{12A7EAC9-51C4-322D-A1EA-0420696D8762}"/>
              </a:ext>
            </a:extLst>
          </p:cNvPr>
          <p:cNvSpPr/>
          <p:nvPr/>
        </p:nvSpPr>
        <p:spPr>
          <a:xfrm>
            <a:off x="6197975" y="6664365"/>
            <a:ext cx="460857" cy="1653988"/>
          </a:xfrm>
          <a:prstGeom prst="flowChartMer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A79C-6A42-668A-AFE8-3E8591D9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F0DC6-DDF2-2BB5-705B-3F9FB6BE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1666875"/>
            <a:ext cx="8249287" cy="75985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Ansys steady-state thermal simulation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Minimum global temperature of 77.42 [K] reached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Majority of cone surface predicted to reach between 101.33 [K] &amp; 125.25 [K]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Least amount of cooling achieved on model tip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96AB-F191-143B-9AFA-15951A04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34D9-04CE-C53D-6509-56D4F0BB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5E2A-3768-A6C3-E6F9-04CACDC9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606EC-C629-0718-592E-AE4D326D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204775"/>
            <a:ext cx="8804285" cy="4339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0F9FA5-B90C-6964-017A-EC30613B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8" y="4820309"/>
            <a:ext cx="8804285" cy="4339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FBA3E-842E-4F44-AEFD-4CF272C1455A}"/>
              </a:ext>
            </a:extLst>
          </p:cNvPr>
          <p:cNvSpPr txBox="1"/>
          <p:nvPr/>
        </p:nvSpPr>
        <p:spPr>
          <a:xfrm>
            <a:off x="11014364" y="4367442"/>
            <a:ext cx="475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9: Thermal Simulation Isometric 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25B96-0F8C-C80E-B1F3-46DD50F58D2F}"/>
              </a:ext>
            </a:extLst>
          </p:cNvPr>
          <p:cNvSpPr txBox="1"/>
          <p:nvPr/>
        </p:nvSpPr>
        <p:spPr>
          <a:xfrm>
            <a:off x="11188738" y="9013779"/>
            <a:ext cx="4405746" cy="41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10: Thermal Simulation Section View</a:t>
            </a:r>
          </a:p>
        </p:txBody>
      </p:sp>
    </p:spTree>
    <p:extLst>
      <p:ext uri="{BB962C8B-B14F-4D97-AF65-F5344CB8AC3E}">
        <p14:creationId xmlns:p14="http://schemas.microsoft.com/office/powerpoint/2010/main" val="110663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0C46-0C71-999D-E775-46DEBB4D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Bench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22B68-788E-FB9D-2B04-3ED3735E7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513003"/>
            <a:ext cx="16747959" cy="7752444"/>
          </a:xfrm>
        </p:spPr>
        <p:txBody>
          <a:bodyPr/>
          <a:lstStyle/>
          <a:p>
            <a:r>
              <a:rPr lang="en-US" dirty="0"/>
              <a:t>6 thermocouples secured to model surface with cryogenic epoxy</a:t>
            </a:r>
          </a:p>
          <a:p>
            <a:r>
              <a:rPr lang="en-US" dirty="0"/>
              <a:t>Infrared camera pointed at model during test</a:t>
            </a:r>
          </a:p>
          <a:p>
            <a:r>
              <a:rPr lang="en-US" dirty="0"/>
              <a:t>~65 minute test duration</a:t>
            </a:r>
          </a:p>
          <a:p>
            <a:r>
              <a:rPr lang="en-US" dirty="0"/>
              <a:t>LN2 evaporation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018E6-0C85-4E03-095F-0DC9DFE1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17C4F-59B6-F863-76CD-25749FDA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1682-9C46-AD04-A6AF-F12932B5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machine on a stand&#10;&#10;AI-generated content may be incorrect.">
            <a:extLst>
              <a:ext uri="{FF2B5EF4-FFF2-40B4-BE49-F238E27FC236}">
                <a16:creationId xmlns:a16="http://schemas.microsoft.com/office/drawing/2014/main" id="{80885D0C-A78C-C893-3CF0-C390E94F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855" y="2292200"/>
            <a:ext cx="6836124" cy="6643124"/>
          </a:xfrm>
          <a:prstGeom prst="rect">
            <a:avLst/>
          </a:prstGeom>
        </p:spPr>
      </p:pic>
      <p:pic>
        <p:nvPicPr>
          <p:cNvPr id="9" name="Picture 8" descr="A white object with wires&#10;&#10;AI-generated content may be incorrect.">
            <a:extLst>
              <a:ext uri="{FF2B5EF4-FFF2-40B4-BE49-F238E27FC236}">
                <a16:creationId xmlns:a16="http://schemas.microsoft.com/office/drawing/2014/main" id="{E437AB59-D6C6-9880-E6E7-11294AB5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0" y="4251425"/>
            <a:ext cx="5700053" cy="4683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279FFE-771E-9FBB-5586-059C6E875AE6}"/>
              </a:ext>
            </a:extLst>
          </p:cNvPr>
          <p:cNvSpPr txBox="1"/>
          <p:nvPr/>
        </p:nvSpPr>
        <p:spPr>
          <a:xfrm>
            <a:off x="523556" y="8935324"/>
            <a:ext cx="619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11: Model Inlet &amp; Outlet Developing Frost During 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EE7FC-5C87-8550-F70D-227597C901C5}"/>
              </a:ext>
            </a:extLst>
          </p:cNvPr>
          <p:cNvSpPr txBox="1"/>
          <p:nvPr/>
        </p:nvSpPr>
        <p:spPr>
          <a:xfrm>
            <a:off x="11003427" y="8934372"/>
            <a:ext cx="619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Fig 12: Camera &amp; Cone Set Up During Test</a:t>
            </a:r>
          </a:p>
        </p:txBody>
      </p:sp>
    </p:spTree>
    <p:extLst>
      <p:ext uri="{BB962C8B-B14F-4D97-AF65-F5344CB8AC3E}">
        <p14:creationId xmlns:p14="http://schemas.microsoft.com/office/powerpoint/2010/main" val="129653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407B-CAA8-0DA3-76B4-B1EAC1C4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Thermocouple Transient Results</a:t>
            </a:r>
          </a:p>
        </p:txBody>
      </p:sp>
      <p:pic>
        <p:nvPicPr>
          <p:cNvPr id="8" name="Content Placeholder 7" descr="A graph of a graph showing the value of a number of people&#10;&#10;AI-generated content may be incorrect.">
            <a:extLst>
              <a:ext uri="{FF2B5EF4-FFF2-40B4-BE49-F238E27FC236}">
                <a16:creationId xmlns:a16="http://schemas.microsoft.com/office/drawing/2014/main" id="{AAA4AB1E-009B-590A-4153-EF1863D30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064" t="2887" r="4081" b="3507"/>
          <a:stretch/>
        </p:blipFill>
        <p:spPr>
          <a:xfrm>
            <a:off x="1621390" y="1513003"/>
            <a:ext cx="15045220" cy="773117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A1D1-E4E9-B3B7-12DF-0A89A26C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D7620-A5FA-D209-0062-F942C5BA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78F31-81F5-E750-2B80-9149CA8C5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399DB-C1B8-F318-5F50-F5F9AF93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A09C-342F-59BF-9190-AFF3C9A9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Thermocouple Spatial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351FB-90BF-854A-4F06-B3707409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4/19/2025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FB5AD-F5A9-202A-C3EE-DBCEAC21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7B1C-CC5B-54AC-99B1-8A8EF14EC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03632D-26CE-49EE-BAA8-4802F8F6490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69AFF95-3BBA-5CDE-FEF2-95AE62C0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3" t="1348" r="4210" b="2346"/>
          <a:stretch/>
        </p:blipFill>
        <p:spPr>
          <a:xfrm>
            <a:off x="1605881" y="1413163"/>
            <a:ext cx="15076238" cy="79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1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C234B"/>
      </a:dk1>
      <a:lt1>
        <a:srgbClr val="FFFFFF"/>
      </a:lt1>
      <a:dk2>
        <a:srgbClr val="AB0520"/>
      </a:dk2>
      <a:lt2>
        <a:srgbClr val="E2E9EB"/>
      </a:lt2>
      <a:accent1>
        <a:srgbClr val="F4EDE5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000000"/>
      </a:accent6>
      <a:hlink>
        <a:srgbClr val="007D84"/>
      </a:hlink>
      <a:folHlink>
        <a:srgbClr val="70B8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BLST_v2.potx" id="{3A015DF7-8528-409C-84AD-2146D3E91378}" vid="{7C742A11-2F30-4F7B-886B-30FF9FD9D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8b13da-f81b-454a-95eb-607e33c0c50f" xsi:nil="true"/>
    <lcf76f155ced4ddcb4097134ff3c332f xmlns="18db2308-d939-430a-b691-238a8dea59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017465-CF6C-4005-A50F-EDF12B2D2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09C0D4-98DD-4A73-9115-CBE1343C1F57}"/>
</file>

<file path=customXml/itemProps3.xml><?xml version="1.0" encoding="utf-8"?>
<ds:datastoreItem xmlns:ds="http://schemas.openxmlformats.org/officeDocument/2006/customXml" ds:itemID="{5E0FD208-11F5-4D82-8662-FC05589A90B9}">
  <ds:schemaRefs>
    <ds:schemaRef ds:uri="b5ece72e-490b-4b44-9ae0-0402d242ce6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e9d568e-e1da-4310-bce2-dc504b807d5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UA_BLST_v2</Template>
  <TotalTime>1100</TotalTime>
  <Words>530</Words>
  <Application>Microsoft Office PowerPoint</Application>
  <PresentationFormat>Custom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</vt:lpstr>
      <vt:lpstr>Aptos</vt:lpstr>
      <vt:lpstr>Proxima Nova Medium</vt:lpstr>
      <vt:lpstr>Proxima Nova ExCn</vt:lpstr>
      <vt:lpstr>Arial</vt:lpstr>
      <vt:lpstr>Calibri</vt:lpstr>
      <vt:lpstr>Office Theme</vt:lpstr>
      <vt:lpstr>Cryogenic Cooling of a 3D Printed Cone Model for Hypersonic Wind Tunnel Experimentation</vt:lpstr>
      <vt:lpstr>Background – Ludwieg Tubes &amp; Hypersonic Flow</vt:lpstr>
      <vt:lpstr>Project Motivations</vt:lpstr>
      <vt:lpstr>Cooling System Design – Model Geometry</vt:lpstr>
      <vt:lpstr>Cooling System Design – Pumping Set Up</vt:lpstr>
      <vt:lpstr>Thermal Simulation</vt:lpstr>
      <vt:lpstr>Bench Testing</vt:lpstr>
      <vt:lpstr>Thermocouple Transient Results</vt:lpstr>
      <vt:lpstr>Thermocouple Spatial Results</vt:lpstr>
      <vt:lpstr>Infrared Images</vt:lpstr>
      <vt:lpstr>Conclusions</vt:lpstr>
      <vt:lpstr>Acknowledgments</vt:lpstr>
      <vt:lpstr>Thank you</vt:lpstr>
      <vt:lpstr>Supplemental Slide: Previous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Wheeler, Makena Anne - (makenawheeler)</dc:creator>
  <cp:lastModifiedBy>Wheeler, Makena Anne - (makenawheeler)</cp:lastModifiedBy>
  <cp:revision>185</cp:revision>
  <dcterms:created xsi:type="dcterms:W3CDTF">2025-03-05T18:26:55Z</dcterms:created>
  <dcterms:modified xsi:type="dcterms:W3CDTF">2025-04-04T18:05:57Z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